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71" r:id="rId12"/>
    <p:sldId id="272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3" r:id="rId24"/>
    <p:sldId id="294" r:id="rId25"/>
    <p:sldId id="291" r:id="rId26"/>
    <p:sldId id="295" r:id="rId27"/>
    <p:sldId id="297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AFBFE"/>
    <a:srgbClr val="C6FED1"/>
    <a:srgbClr val="FF4411"/>
    <a:srgbClr val="FF33CC"/>
    <a:srgbClr val="FF0066"/>
    <a:srgbClr val="8FFB23"/>
    <a:srgbClr val="EDB3F7"/>
    <a:srgbClr val="22E7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6667A1-614B-473F-8F20-8F450BAE1AB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91F397-2B49-4A35-8D53-EDD9F5664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68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jpeg"/><Relationship Id="rId3" Type="http://schemas.openxmlformats.org/officeDocument/2006/relationships/image" Target="../media/image82.jpeg"/><Relationship Id="rId21" Type="http://schemas.openxmlformats.org/officeDocument/2006/relationships/image" Target="../media/image100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81.jpeg"/><Relationship Id="rId16" Type="http://schemas.openxmlformats.org/officeDocument/2006/relationships/image" Target="../media/image95.jpe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png"/><Relationship Id="rId23" Type="http://schemas.openxmlformats.org/officeDocument/2006/relationships/image" Target="../media/image102.jpeg"/><Relationship Id="rId10" Type="http://schemas.openxmlformats.org/officeDocument/2006/relationships/image" Target="../media/image89.jpeg"/><Relationship Id="rId19" Type="http://schemas.openxmlformats.org/officeDocument/2006/relationships/image" Target="../media/image98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Relationship Id="rId22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68747" cy="5791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4953000"/>
            <a:ext cx="4800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000" b="1" dirty="0" smtClean="0">
                <a:solidFill>
                  <a:srgbClr val="0070C0"/>
                </a:solidFill>
              </a:rPr>
              <a:t>ЕВРОПА  3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5334000"/>
            <a:ext cx="4191000" cy="1447800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Милка Ивић,проф. географије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3810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1.4.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Обрадиво земљиште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06453" y="0"/>
            <a:ext cx="143754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1007974"/>
            <a:ext cx="5486400" cy="436351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68777" y="4343400"/>
            <a:ext cx="3899023" cy="243839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76200"/>
            <a:ext cx="3810000" cy="396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" y="4114800"/>
            <a:ext cx="5105400" cy="2667000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200" y="3505200"/>
            <a:ext cx="2362200" cy="45720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Панонска низија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324600"/>
            <a:ext cx="1371600" cy="457200"/>
          </a:xfrm>
          <a:prstGeom prst="rect">
            <a:avLst/>
          </a:prstGeom>
          <a:solidFill>
            <a:schemeClr val="bg2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Полдери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6172200"/>
            <a:ext cx="2362200" cy="60960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Западноевропска  низија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733800"/>
            <a:ext cx="2362200" cy="4572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Руска низија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sr-Cyrl-RS" dirty="0" smtClean="0"/>
              <a:t>Индустријске револуције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23950"/>
            <a:ext cx="4572000" cy="56578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228599"/>
            <a:ext cx="4038600" cy="655320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228600"/>
            <a:ext cx="3581400" cy="12192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C00000"/>
                </a:solidFill>
              </a:rPr>
              <a:t>Велика Британија- колевка индустријске револуције.Активни басени угља у 19. веку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86200" y="5077968"/>
            <a:ext cx="2743200" cy="1627632"/>
          </a:xfrm>
          <a:prstGeom prst="homePlate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Прве индустријске области у Европи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7010400" cy="63531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67" t="1839" r="73333" b="79693"/>
          <a:stretch>
            <a:fillRect/>
          </a:stretch>
        </p:blipFill>
        <p:spPr bwMode="auto">
          <a:xfrm>
            <a:off x="685800" y="-187114"/>
            <a:ext cx="3352800" cy="2244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267200" cy="457200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Индустријализација 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4876800"/>
            <a:ext cx="2930769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236" y="1066800"/>
            <a:ext cx="730756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124200" cy="2286000"/>
          </a:xfrm>
          <a:solidFill>
            <a:srgbClr val="DAFBFE"/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sr-Cyrl-RS" b="1" dirty="0" smtClean="0">
                <a:solidFill>
                  <a:srgbClr val="002060"/>
                </a:solidFill>
              </a:rPr>
              <a:t>Велика Британија је била највећа колонијална сила.</a:t>
            </a:r>
          </a:p>
          <a:p>
            <a:pPr>
              <a:buNone/>
            </a:pPr>
            <a:r>
              <a:rPr lang="sr-Cyrl-RS" b="1" dirty="0" smtClean="0">
                <a:solidFill>
                  <a:srgbClr val="002060"/>
                </a:solidFill>
              </a:rPr>
              <a:t>    Бивше колоније су постале чланице Комонвелта.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34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sr-Cyrl-RS" dirty="0" smtClean="0"/>
              <a:t>колонизација</a:t>
            </a:r>
            <a:endParaRPr lang="en-US" dirty="0"/>
          </a:p>
        </p:txBody>
      </p:sp>
      <p:pic>
        <p:nvPicPr>
          <p:cNvPr id="8" name="Picture 5" descr="C:\Users\Laptop\Desktop\avatar_fddedb81f313_1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79630"/>
            <a:ext cx="1625970" cy="162597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200" y="4038600"/>
            <a:ext cx="2438400" cy="1066800"/>
          </a:xfrm>
          <a:prstGeom prst="rect">
            <a:avLst/>
          </a:prstGeom>
          <a:solidFill>
            <a:srgbClr val="DAFBF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Чај као колинајална роба на слици из 18. века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1701800"/>
            <a:ext cx="2895600" cy="241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5181600" cy="685800"/>
          </a:xfrm>
        </p:spPr>
        <p:txBody>
          <a:bodyPr>
            <a:normAutofit/>
          </a:bodyPr>
          <a:lstStyle/>
          <a:p>
            <a:r>
              <a:rPr lang="sr-Cyrl-RS" dirty="0" smtClean="0"/>
              <a:t>   </a:t>
            </a:r>
            <a:r>
              <a:rPr lang="en-US" dirty="0" smtClean="0"/>
              <a:t>3. </a:t>
            </a:r>
            <a:r>
              <a:rPr lang="sr-Cyrl-RS" dirty="0" smtClean="0"/>
              <a:t>Колонијалне силе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2055736"/>
            <a:ext cx="6248401" cy="47260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-152400"/>
            <a:ext cx="3017081" cy="279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3276600" cy="2738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34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sr-Cyrl-RS" dirty="0" smtClean="0"/>
              <a:t>Улагање у научно-технолошки развој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3124200" cy="1417637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Улагање у нове технологије</a:t>
            </a:r>
          </a:p>
          <a:p>
            <a:r>
              <a:rPr lang="sr-Cyrl-RS" dirty="0" smtClean="0"/>
              <a:t>Развој науке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648200"/>
            <a:ext cx="8839200" cy="21336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3124200"/>
            <a:ext cx="879157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5052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пољопривреда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4191000" cy="34290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Модерна</a:t>
            </a:r>
          </a:p>
          <a:p>
            <a:r>
              <a:rPr lang="sr-Cyrl-RS" dirty="0" smtClean="0"/>
              <a:t>Механизована </a:t>
            </a:r>
          </a:p>
          <a:p>
            <a:r>
              <a:rPr lang="sr-Cyrl-RS" dirty="0" smtClean="0"/>
              <a:t>Индустријализована</a:t>
            </a:r>
          </a:p>
          <a:p>
            <a:r>
              <a:rPr lang="sr-Cyrl-RS" dirty="0" smtClean="0"/>
              <a:t>Високо продуктивна</a:t>
            </a:r>
          </a:p>
          <a:p>
            <a:r>
              <a:rPr lang="sr-Cyrl-RS" dirty="0" smtClean="0"/>
              <a:t>Разноврсна </a:t>
            </a:r>
          </a:p>
          <a:p>
            <a:r>
              <a:rPr lang="sr-Cyrl-RS" dirty="0" smtClean="0"/>
              <a:t>Запослено 6% 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503465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038600" y="4572000"/>
            <a:ext cx="4953000" cy="2133600"/>
          </a:xfrm>
          <a:prstGeom prst="rect">
            <a:avLst/>
          </a:prstGeom>
          <a:solidFill>
            <a:srgbClr val="C6F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rgbClr val="00B050"/>
                </a:solidFill>
              </a:rPr>
              <a:t>Напретку пољопривреде доприноси стручни приступ, развој науке и образовања и школовани пољопривредници.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349750"/>
            <a:ext cx="3439863" cy="243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1400" y="25400"/>
            <a:ext cx="14478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906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Пољопривреда-земљорадња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3276601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Гаје се све врсте житарица</a:t>
            </a:r>
          </a:p>
          <a:p>
            <a:r>
              <a:rPr lang="sr-Cyrl-RS" dirty="0" smtClean="0"/>
              <a:t>Највећи приноси жита у Источној Европи</a:t>
            </a:r>
          </a:p>
          <a:p>
            <a:r>
              <a:rPr lang="sr-Cyrl-RS" dirty="0" smtClean="0"/>
              <a:t>Најраширеније биљне културе: кромпир, шећерна репа, сунцокрет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066800"/>
            <a:ext cx="5413755" cy="304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3800" y="101600"/>
            <a:ext cx="14478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21431"/>
            <a:ext cx="4876800" cy="296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7244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0456" y="4381501"/>
            <a:ext cx="2094345" cy="24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Пољопривреда-земљорадња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962400" cy="2819401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Поврће се гаји на алувијалним равнима и у близини  градова (стаклене баште и пластеници)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101600"/>
            <a:ext cx="14478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4183819"/>
            <a:ext cx="4876800" cy="259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143000"/>
            <a:ext cx="4476750" cy="300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180" y="3886200"/>
            <a:ext cx="379708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162800" cy="6858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Пољопривреда-земљорадња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657600" cy="4525963"/>
          </a:xfrm>
        </p:spPr>
        <p:txBody>
          <a:bodyPr/>
          <a:lstStyle/>
          <a:p>
            <a:r>
              <a:rPr lang="sr-Cyrl-RS" dirty="0" smtClean="0"/>
              <a:t>Производња цвећа и раног воћа и поврћа је углавном развијено у близини градова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101600"/>
            <a:ext cx="14478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4539853"/>
            <a:ext cx="2590800" cy="216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2879" y="3810000"/>
            <a:ext cx="5054921" cy="300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082040"/>
            <a:ext cx="213360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676095"/>
            <a:ext cx="2975232" cy="198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Европа је економски развијен континент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6400" cy="4525963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Предуслови за развој економије: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sr-Cyrl-RS" dirty="0" smtClean="0"/>
              <a:t>Природно богатство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sr-Cyrl-RS" dirty="0" smtClean="0"/>
              <a:t>Индустријске револуције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sr-Cyrl-RS" dirty="0" smtClean="0"/>
              <a:t>Колонијализам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sr-Cyrl-RS" dirty="0" smtClean="0"/>
              <a:t>Улагање у научно-технолошки развој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0"/>
            <a:ext cx="1711158" cy="105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191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39000" cy="6858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Пољопривреда-земљорадња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990600"/>
            <a:ext cx="2743200" cy="234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3800" y="101600"/>
            <a:ext cx="14478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52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24200" y="1066800"/>
            <a:ext cx="2819400" cy="227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77098" y="3581401"/>
            <a:ext cx="494310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895600" y="3124200"/>
            <a:ext cx="6248400" cy="60960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6600"/>
                </a:solidFill>
              </a:rPr>
              <a:t>Шпанија, Португалија, Француска, Италија, Грчка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2819400" cy="213360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6600"/>
                </a:solidFill>
              </a:rPr>
              <a:t>На југу Европе гаје се агруми, маслине,  винова лоза и цвеће (лаванда)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029200" cy="990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Пољопривреда -сточарство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400800" cy="1447799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/>
              <a:t>Сточарство је највише развијено у Западној и  Средњој Европи. Риболов је развијен на северу Европе.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152400"/>
            <a:ext cx="609600" cy="89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45720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1035" y="0"/>
            <a:ext cx="274296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209800"/>
            <a:ext cx="61722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99" y="2362200"/>
            <a:ext cx="29200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95600" cy="685800"/>
          </a:xfrm>
        </p:spPr>
        <p:txBody>
          <a:bodyPr/>
          <a:lstStyle/>
          <a:p>
            <a:r>
              <a:rPr lang="sr-Cyrl-RS" dirty="0" smtClean="0"/>
              <a:t>индустрија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Индустрија у близини саобраћајница и лука</a:t>
            </a:r>
          </a:p>
          <a:p>
            <a:r>
              <a:rPr lang="sr-Cyrl-RS" dirty="0" smtClean="0"/>
              <a:t>“Чиста” индустрија</a:t>
            </a:r>
          </a:p>
          <a:p>
            <a:r>
              <a:rPr lang="sr-Cyrl-RS" dirty="0" smtClean="0"/>
              <a:t>Индустријски појас од Британских острва до Урала</a:t>
            </a:r>
          </a:p>
          <a:p>
            <a:r>
              <a:rPr lang="sr-Cyrl-RS" dirty="0" smtClean="0"/>
              <a:t>Развијене све гране индустрије</a:t>
            </a:r>
          </a:p>
          <a:p>
            <a:r>
              <a:rPr lang="sr-Cyrl-RS" dirty="0" smtClean="0"/>
              <a:t>Најразвијеније електронска, аутомобилска, прехрамбена и индустрија високих технологија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35654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581400"/>
            <a:ext cx="2362200" cy="317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Тешка индустрија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9927" y="76200"/>
            <a:ext cx="321387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6193" y="2286000"/>
            <a:ext cx="306160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1066800"/>
            <a:ext cx="1981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85537" y="1066800"/>
            <a:ext cx="182446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C:\Users\Laptop\Desktop\44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3320" y="1095175"/>
            <a:ext cx="2392999" cy="1495625"/>
          </a:xfrm>
          <a:prstGeom prst="rect">
            <a:avLst/>
          </a:prstGeom>
          <a:noFill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99138" y="2438400"/>
            <a:ext cx="427306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14205" y="76200"/>
            <a:ext cx="152939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81200" y="4258541"/>
            <a:ext cx="3581400" cy="252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57800" y="4267200"/>
            <a:ext cx="381936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3581400"/>
            <a:ext cx="2133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152400"/>
            <a:ext cx="135654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27432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Лака индустрија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6676"/>
            <a:ext cx="2209800" cy="320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967" y="4800600"/>
            <a:ext cx="27178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65057" y="2743201"/>
            <a:ext cx="110274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" y="1143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00200" y="1066800"/>
            <a:ext cx="1219200" cy="85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72268"/>
            <a:ext cx="1371600" cy="27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19400" y="0"/>
            <a:ext cx="2286000" cy="22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295400" y="1676400"/>
            <a:ext cx="15350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600201" y="5904738"/>
            <a:ext cx="1371599" cy="9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990" y="4648200"/>
            <a:ext cx="19802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295400" y="3505200"/>
            <a:ext cx="1524000" cy="243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50800"/>
            <a:ext cx="1828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20" descr="C:\Users\Laptop\Desktop\1_west_royal_blog_header_590x220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819400" y="2209800"/>
            <a:ext cx="2362200" cy="1295400"/>
          </a:xfrm>
          <a:prstGeom prst="rect">
            <a:avLst/>
          </a:prstGeom>
          <a:noFill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181600" y="2397931"/>
            <a:ext cx="1295400" cy="9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77000" y="2362200"/>
            <a:ext cx="10806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711725" y="3505200"/>
            <a:ext cx="1784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495801" y="3276600"/>
            <a:ext cx="10667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8" name="Picture 24" descr="C:\Users\Laptop\Desktop\staropramen-svetly-10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43200" y="4704333"/>
            <a:ext cx="1346042" cy="2153667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544207" y="4800600"/>
            <a:ext cx="7803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5562600" y="32766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1905000" y="0"/>
            <a:ext cx="838200" cy="55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19200"/>
            <a:ext cx="342501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956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саобраћај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0"/>
            <a:ext cx="1930400" cy="128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360" y="3429000"/>
            <a:ext cx="530844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3545264"/>
            <a:ext cx="3924300" cy="323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3000"/>
            <a:ext cx="415747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81400" y="3048000"/>
            <a:ext cx="1981200" cy="11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391400" y="1295400"/>
            <a:ext cx="1676400" cy="2133600"/>
          </a:xfrm>
          <a:prstGeom prst="rect">
            <a:avLst/>
          </a:prstGeom>
          <a:solidFill>
            <a:schemeClr val="bg2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C00000"/>
                </a:solidFill>
              </a:rPr>
              <a:t>Развијене све врсте саобраћаја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286000" cy="685800"/>
          </a:xfrm>
        </p:spPr>
        <p:txBody>
          <a:bodyPr/>
          <a:lstStyle/>
          <a:p>
            <a:r>
              <a:rPr lang="sr-Cyrl-RS" dirty="0" smtClean="0"/>
              <a:t>туризам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9604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Развијене врсте туризма:градски, планински, бањски, приморски, конгресни, манифестациони, .....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76200"/>
            <a:ext cx="1981200" cy="15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2590800"/>
            <a:ext cx="8915401" cy="412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Терцијарни сектор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Постиндустријска фаза у развијеним земљама је довела до промен</a:t>
            </a:r>
            <a:r>
              <a:rPr lang="en-US" dirty="0" smtClean="0"/>
              <a:t>e</a:t>
            </a:r>
            <a:r>
              <a:rPr lang="sr-Cyrl-RS" dirty="0" smtClean="0"/>
              <a:t>  број</a:t>
            </a:r>
            <a:r>
              <a:rPr lang="en-US" dirty="0" smtClean="0"/>
              <a:t>a</a:t>
            </a:r>
            <a:r>
              <a:rPr lang="sr-Cyrl-RS" dirty="0" smtClean="0"/>
              <a:t> запослених по секторима.Већина становника је запослена у терцијарном сектору (услужне делатности).</a:t>
            </a:r>
          </a:p>
          <a:p>
            <a:r>
              <a:rPr lang="sr-Cyrl-RS" dirty="0" smtClean="0"/>
              <a:t>Већина европских земаља су чланице ЕУ (економске везе и заједничко тржиште)</a:t>
            </a:r>
          </a:p>
          <a:p>
            <a:r>
              <a:rPr lang="sr-Cyrl-RS" dirty="0" smtClean="0"/>
              <a:t>Саобраћај, трговина, туризам и финансијско пословање имају приоритет.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9050"/>
            <a:ext cx="3361592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9400" y="4993760"/>
            <a:ext cx="2209800" cy="52228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                                                   Хвала на пажњи!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5533218"/>
            <a:ext cx="3276600" cy="1096182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rgbClr val="C00000"/>
                </a:solidFill>
              </a:rPr>
              <a:t>       крај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9543"/>
            <a:ext cx="6781800" cy="49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sr-Cyrl-RS" dirty="0" smtClean="0"/>
              <a:t>Природно богатство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4411"/>
                </a:solidFill>
              </a:rPr>
              <a:t>1. </a:t>
            </a:r>
            <a:r>
              <a:rPr lang="sr-Cyrl-RS" b="1" dirty="0" smtClean="0">
                <a:solidFill>
                  <a:srgbClr val="FF4411"/>
                </a:solidFill>
              </a:rPr>
              <a:t>Енергетски извори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sr-Cyrl-RS" b="1" dirty="0" smtClean="0">
                <a:solidFill>
                  <a:schemeClr val="tx1"/>
                </a:solidFill>
              </a:rPr>
              <a:t>Руде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 </a:t>
            </a:r>
            <a:r>
              <a:rPr lang="sr-Cyrl-RS" b="1" dirty="0" smtClean="0">
                <a:solidFill>
                  <a:srgbClr val="00B050"/>
                </a:solidFill>
              </a:rPr>
              <a:t>Шуме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Обрадива површина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aptop\Desktop\nedovrsena prezentacija evrope\materijal evropa\5917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270000"/>
            <a:ext cx="990600" cy="110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Laptop\Desktop\nedovrsena prezentacija evrope\materijal evropa\gg55772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1143000" cy="132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953000"/>
            <a:ext cx="143754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7200" y="2438400"/>
            <a:ext cx="1676400" cy="82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4411"/>
                </a:solidFill>
              </a:rPr>
              <a:t>1.1.</a:t>
            </a:r>
            <a:r>
              <a:rPr lang="sr-Cyrl-RS" dirty="0" smtClean="0">
                <a:solidFill>
                  <a:srgbClr val="FF4411"/>
                </a:solidFill>
              </a:rPr>
              <a:t>Енергетски извори</a:t>
            </a:r>
            <a:r>
              <a:rPr lang="sr-Cyrl-RS" dirty="0" smtClean="0">
                <a:solidFill>
                  <a:srgbClr val="0070C0"/>
                </a:solidFill>
              </a:rPr>
              <a:t>-воде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36073"/>
            <a:ext cx="7315200" cy="55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0" name="Picture 2" descr="C:\Users\Laptop\Desktop\water-drop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228600"/>
            <a:ext cx="838200" cy="89647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Flowchart: Stored Data 7"/>
          <p:cNvSpPr/>
          <p:nvPr/>
        </p:nvSpPr>
        <p:spPr>
          <a:xfrm>
            <a:off x="5334000" y="4800600"/>
            <a:ext cx="3581400" cy="1831848"/>
          </a:xfrm>
          <a:prstGeom prst="flowChartOnlineStorage">
            <a:avLst/>
          </a:prstGeom>
          <a:solidFill>
            <a:srgbClr val="22E7F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Водни ресурси Европе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76200"/>
            <a:ext cx="4267200" cy="1600200"/>
          </a:xfrm>
          <a:prstGeom prst="rect">
            <a:avLst/>
          </a:prstGeom>
          <a:solidFill>
            <a:srgbClr val="22E7F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Најбогатије реке  водним снагама:Шведска, Норвешка,  Француска, Швајцарска, Аустрија.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72247" b="9226"/>
          <a:stretch>
            <a:fillRect/>
          </a:stretch>
        </p:blipFill>
        <p:spPr bwMode="auto">
          <a:xfrm>
            <a:off x="330200" y="266700"/>
            <a:ext cx="584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20000" cy="5334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660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4411"/>
                </a:solidFill>
              </a:rPr>
              <a:t>1.1. </a:t>
            </a:r>
            <a:r>
              <a:rPr lang="sr-Cyrl-RS" dirty="0" smtClean="0">
                <a:solidFill>
                  <a:srgbClr val="FF4411"/>
                </a:solidFill>
              </a:rPr>
              <a:t>Енергетски извори-нафта и гас</a:t>
            </a:r>
            <a:endParaRPr lang="en-US" dirty="0">
              <a:solidFill>
                <a:srgbClr val="FF441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1586"/>
            <a:ext cx="6705600" cy="562021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762000" y="1143000"/>
            <a:ext cx="5181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Највећа лежишта  нафте и гаса и гасоводи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6096000"/>
            <a:ext cx="8915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Басен Северног мора, Холандија, северна Немачка, Бечки басен,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Влашка низија и   између Урала и Волге.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3581399" cy="270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6172200" y="5638800"/>
            <a:ext cx="22860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Уљани шкриљци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 l="10234" t="17561" r="5331" b="9268"/>
          <a:stretch>
            <a:fillRect/>
          </a:stretch>
        </p:blipFill>
        <p:spPr bwMode="auto">
          <a:xfrm>
            <a:off x="6553200" y="3886200"/>
            <a:ext cx="25146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8550"/>
          <a:stretch>
            <a:fillRect/>
          </a:stretch>
        </p:blipFill>
        <p:spPr bwMode="auto">
          <a:xfrm>
            <a:off x="2667000" y="152400"/>
            <a:ext cx="6362701" cy="657113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" y="1752600"/>
            <a:ext cx="2590800" cy="502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2">
                    <a:lumMod val="25000"/>
                  </a:schemeClr>
                </a:solidFill>
              </a:rPr>
              <a:t>Највећи басени угља:Шкотска, Енглеска, Белгија, северна Француска, Рур и Сар у Немачкој, Шљонск у пољској, Доњецки и Подмосковски  (Источна Европа).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524000"/>
          </a:xfrm>
          <a:noFill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4411"/>
                </a:solidFill>
              </a:rPr>
              <a:t>1.1.</a:t>
            </a:r>
            <a:r>
              <a:rPr lang="sr-Cyrl-RS" sz="2400" dirty="0" smtClean="0">
                <a:solidFill>
                  <a:srgbClr val="FF4411"/>
                </a:solidFill>
              </a:rPr>
              <a:t>Енергетски извори</a:t>
            </a:r>
            <a:r>
              <a:rPr lang="sr-Cyrl-RS" sz="2400" dirty="0" smtClean="0">
                <a:solidFill>
                  <a:schemeClr val="tx1"/>
                </a:solidFill>
              </a:rPr>
              <a:t>-угаљ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aptop\Desktop\coal_cart_silhouett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762000"/>
            <a:ext cx="542441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4411"/>
                </a:solidFill>
              </a:rPr>
              <a:t>1.1.</a:t>
            </a:r>
            <a:r>
              <a:rPr lang="sr-Cyrl-RS" dirty="0" smtClean="0">
                <a:solidFill>
                  <a:srgbClr val="FF4411"/>
                </a:solidFill>
              </a:rPr>
              <a:t>Остали извори енергије</a:t>
            </a:r>
            <a:endParaRPr lang="en-US" dirty="0">
              <a:solidFill>
                <a:srgbClr val="FF441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33800"/>
            <a:ext cx="5534914" cy="3124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758" y="76200"/>
            <a:ext cx="2810042" cy="27615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867400" y="2590800"/>
            <a:ext cx="3200400" cy="914400"/>
          </a:xfrm>
          <a:prstGeom prst="rect">
            <a:avLst/>
          </a:prstGeom>
          <a:solidFill>
            <a:srgbClr val="DAFB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Геотермална централа на Исланду (Плава лагуна)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3581400"/>
            <a:ext cx="3352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6600"/>
                </a:solidFill>
              </a:rPr>
              <a:t>Соларне електране на југу Европе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248400"/>
            <a:ext cx="5105400" cy="609600"/>
          </a:xfrm>
          <a:prstGeom prst="rect">
            <a:avLst/>
          </a:prstGeom>
          <a:solidFill>
            <a:srgbClr val="8FFB2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Ветропарк у Холандији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914400"/>
            <a:ext cx="4114800" cy="273874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57600" y="724206"/>
            <a:ext cx="2502876" cy="171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810000" y="2667000"/>
            <a:ext cx="1905000" cy="838200"/>
          </a:xfrm>
          <a:prstGeom prst="rect">
            <a:avLst/>
          </a:prstGeom>
          <a:solidFill>
            <a:srgbClr val="EDB3F7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Нуклеарне електране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464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1.2.</a:t>
            </a:r>
            <a:r>
              <a:rPr lang="sr-Cyrl-RS" dirty="0" smtClean="0">
                <a:solidFill>
                  <a:schemeClr val="tx1"/>
                </a:solidFill>
              </a:rPr>
              <a:t>Рудно богатство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4768" b="14851"/>
          <a:stretch>
            <a:fillRect/>
          </a:stretch>
        </p:blipFill>
        <p:spPr bwMode="auto">
          <a:xfrm>
            <a:off x="1482346" y="2514600"/>
            <a:ext cx="7567117" cy="426720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200400" y="838200"/>
            <a:ext cx="5867400" cy="1600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Минерално богатство  је разноврсно. Највише има руде гвожђа а затим оплемењивача челика и обојених метала. Украсног камена има највише на југу Европе  а наслага соли у Прибалтичкој низији и на Сицилији.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038600"/>
            <a:ext cx="2438400" cy="2743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accent6">
                    <a:lumMod val="75000"/>
                  </a:schemeClr>
                </a:solidFill>
              </a:rPr>
              <a:t>Количина и квалиетет руда не задовољавају потребе индустријски развијених земаља Европе, због чега се  увозе са свих континената.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438400"/>
            <a:ext cx="1371600" cy="1447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</a:rPr>
              <a:t>Наслаге соли на Сицилији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199" y="213398"/>
            <a:ext cx="3048001" cy="255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7600" y="15446"/>
            <a:ext cx="1524000" cy="74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2860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1.3.</a:t>
            </a:r>
            <a:r>
              <a:rPr lang="sr-Cyrl-RS" dirty="0" smtClean="0">
                <a:solidFill>
                  <a:srgbClr val="00B050"/>
                </a:solidFill>
              </a:rPr>
              <a:t>шуме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 descr="C:\Users\Laptop\Desktop\nedovrsena prezentacija evrope\materijal evropa\gg55772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1143000" cy="132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3335" y="1676400"/>
            <a:ext cx="7374466" cy="5105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48400" y="5943600"/>
            <a:ext cx="2743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accent6">
                    <a:lumMod val="75000"/>
                  </a:schemeClr>
                </a:solidFill>
              </a:rPr>
              <a:t>Баварска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52" y="4876800"/>
            <a:ext cx="2712348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905000" cy="2286000"/>
          </a:xfr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b="1" dirty="0" smtClean="0"/>
              <a:t>    Највише шума има у Северној и Средњој Европи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1120</TotalTime>
  <Words>549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Slide 1</vt:lpstr>
      <vt:lpstr>Европа је економски развијен континент</vt:lpstr>
      <vt:lpstr>1. Природно богатство</vt:lpstr>
      <vt:lpstr>1.1.Енергетски извори-воде</vt:lpstr>
      <vt:lpstr>1.1. Енергетски извори-нафта и гас</vt:lpstr>
      <vt:lpstr>1.1.Енергетски извори-угаљ</vt:lpstr>
      <vt:lpstr>1.1.Остали извори енергије</vt:lpstr>
      <vt:lpstr>1.2.Рудно богатство</vt:lpstr>
      <vt:lpstr>1.3.шуме</vt:lpstr>
      <vt:lpstr>1.4.Обрадиво земљиште</vt:lpstr>
      <vt:lpstr>2. Индустријске револуције</vt:lpstr>
      <vt:lpstr>Индустријализација </vt:lpstr>
      <vt:lpstr>3. колонизација</vt:lpstr>
      <vt:lpstr>   3. Колонијалне силе</vt:lpstr>
      <vt:lpstr>4. Улагање у научно-технолошки развој</vt:lpstr>
      <vt:lpstr>пољопривреда</vt:lpstr>
      <vt:lpstr>Пољопривреда-земљорадња</vt:lpstr>
      <vt:lpstr>Пољопривреда-земљорадња</vt:lpstr>
      <vt:lpstr>Пољопривреда-земљорадња</vt:lpstr>
      <vt:lpstr>Пољопривреда-земљорадња</vt:lpstr>
      <vt:lpstr>Пољопривреда -сточарство</vt:lpstr>
      <vt:lpstr>индустрија</vt:lpstr>
      <vt:lpstr>Тешка индустрија</vt:lpstr>
      <vt:lpstr>Лака индустрија</vt:lpstr>
      <vt:lpstr>саобраћај</vt:lpstr>
      <vt:lpstr>туризам</vt:lpstr>
      <vt:lpstr>Терцијарни сектор</vt:lpstr>
      <vt:lpstr>                                                      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K</cp:lastModifiedBy>
  <cp:revision>101</cp:revision>
  <dcterms:created xsi:type="dcterms:W3CDTF">2014-09-12T07:16:50Z</dcterms:created>
  <dcterms:modified xsi:type="dcterms:W3CDTF">2014-09-16T08:18:18Z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